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8" r:id="rId10"/>
    <p:sldId id="290" r:id="rId11"/>
    <p:sldId id="289" r:id="rId12"/>
    <p:sldId id="291" r:id="rId13"/>
    <p:sldId id="292" r:id="rId14"/>
    <p:sldId id="264" r:id="rId15"/>
    <p:sldId id="269" r:id="rId16"/>
    <p:sldId id="270" r:id="rId17"/>
    <p:sldId id="271" r:id="rId18"/>
    <p:sldId id="273" r:id="rId19"/>
    <p:sldId id="272" r:id="rId20"/>
    <p:sldId id="275" r:id="rId21"/>
    <p:sldId id="276" r:id="rId22"/>
    <p:sldId id="278" r:id="rId23"/>
    <p:sldId id="286" r:id="rId24"/>
    <p:sldId id="280" r:id="rId25"/>
    <p:sldId id="284" r:id="rId26"/>
    <p:sldId id="283" r:id="rId27"/>
    <p:sldId id="282" r:id="rId28"/>
    <p:sldId id="287" r:id="rId29"/>
    <p:sldId id="288" r:id="rId30"/>
    <p:sldId id="262" r:id="rId31"/>
    <p:sldId id="266" r:id="rId3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Garamond" panose="02020404030301010803" pitchFamily="18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ADAD"/>
    <a:srgbClr val="FF0000"/>
    <a:srgbClr val="E250C3"/>
    <a:srgbClr val="4A86E8"/>
    <a:srgbClr val="212121"/>
    <a:srgbClr val="4A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858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680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717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033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224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877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780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741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311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408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e944e6e8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e944e6e8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042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382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931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62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211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14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060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691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141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376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e944e6e8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e944e6e8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5927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980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e944e6e8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e944e6e8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557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460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ACTUALLY YIELDS –r BUT WE USE ABSOLUTE VALUE INSTEAD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526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ambria Math"/>
              <a:buNone/>
              <a:defRPr sz="5200">
                <a:latin typeface="Cambria Math"/>
                <a:ea typeface="Cambria Math"/>
                <a:cs typeface="Cambria Math"/>
                <a:sym typeface="Cambria Mat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 Math"/>
              <a:buNone/>
              <a:defRPr sz="2800">
                <a:latin typeface="Cambria Math"/>
                <a:ea typeface="Cambria Math"/>
                <a:cs typeface="Cambria Math"/>
                <a:sym typeface="Cambria Mat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■"/>
              <a:defRPr sz="1200">
                <a:latin typeface="Garamond"/>
                <a:ea typeface="Garamond"/>
                <a:cs typeface="Garamond"/>
                <a:sym typeface="Garamond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●"/>
              <a:defRPr sz="1200">
                <a:latin typeface="Garamond"/>
                <a:ea typeface="Garamond"/>
                <a:cs typeface="Garamond"/>
                <a:sym typeface="Garamond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○"/>
              <a:defRPr sz="1200">
                <a:latin typeface="Garamond"/>
                <a:ea typeface="Garamond"/>
                <a:cs typeface="Garamond"/>
                <a:sym typeface="Garamond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■"/>
              <a:defRPr sz="1200">
                <a:latin typeface="Garamond"/>
                <a:ea typeface="Garamond"/>
                <a:cs typeface="Garamond"/>
                <a:sym typeface="Garamond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●"/>
              <a:defRPr sz="1200">
                <a:latin typeface="Garamond"/>
                <a:ea typeface="Garamond"/>
                <a:cs typeface="Garamond"/>
                <a:sym typeface="Garamond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○"/>
              <a:defRPr sz="1200">
                <a:latin typeface="Garamond"/>
                <a:ea typeface="Garamond"/>
                <a:cs typeface="Garamond"/>
                <a:sym typeface="Garamond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 Math"/>
              <a:buNone/>
              <a:defRPr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mbria Math"/>
              <a:buChar char="●"/>
              <a:defRPr sz="1800"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●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●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1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Spherical/Cylindrical Coordinates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Familiar Problem</a:t>
            </a:r>
            <a:endParaRPr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77386"/>
                <a:ext cx="8520600" cy="104532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Find the volume of the region bounded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-plane.</a:t>
                </a:r>
              </a:p>
            </p:txBody>
          </p:sp>
        </mc:Choice>
        <mc:Fallback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77386"/>
                <a:ext cx="8520600" cy="1045323"/>
              </a:xfrm>
              <a:prstGeom prst="rect">
                <a:avLst/>
              </a:prstGeom>
              <a:blipFill>
                <a:blip r:embed="rId3"/>
                <a:stretch>
                  <a:fillRect l="-1073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360631A-5B9A-48A3-B05C-5164A56E0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161" y="2226345"/>
            <a:ext cx="4865677" cy="27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53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Familiar Problem</a:t>
            </a:r>
            <a:endParaRPr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9192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Find the volume of the region bounded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-plane.</a:t>
                </a:r>
              </a:p>
            </p:txBody>
          </p:sp>
        </mc:Choice>
        <mc:Fallback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91928"/>
              </a:xfrm>
              <a:prstGeom prst="rect">
                <a:avLst/>
              </a:prstGeom>
              <a:blipFill>
                <a:blip r:embed="rId3"/>
                <a:stretch>
                  <a:fillRect l="-1073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CA5C74-2DFD-423D-B18A-FEA6DD0BD394}"/>
                  </a:ext>
                </a:extLst>
              </p:cNvPr>
              <p:cNvSpPr txBox="1"/>
              <p:nvPr/>
            </p:nvSpPr>
            <p:spPr>
              <a:xfrm>
                <a:off x="3317203" y="2344818"/>
                <a:ext cx="2509594" cy="2214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x[r, s, t] = r Cos[t]</a:t>
                </a:r>
              </a:p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y[r, s, t] = r Sin[t]</a:t>
                </a:r>
              </a:p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z[r, s, t] =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</a:t>
                </a:r>
              </a:p>
              <a:p>
                <a:pPr lvl="0">
                  <a:spcAft>
                    <a:spcPts val="1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𝑥𝑦𝑧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r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CA5C74-2DFD-423D-B18A-FEA6DD0BD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203" y="2344818"/>
                <a:ext cx="2509594" cy="2214389"/>
              </a:xfrm>
              <a:prstGeom prst="rect">
                <a:avLst/>
              </a:prstGeom>
              <a:blipFill>
                <a:blip r:embed="rId4"/>
                <a:stretch>
                  <a:fillRect l="-3641" t="-2204" r="-3398" b="-3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5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Familiar Problem</a:t>
            </a:r>
            <a:endParaRPr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5188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Find the volume of the region bounded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-plane.</a:t>
                </a:r>
                <a:endParaRPr lang="en-US" dirty="0"/>
              </a:p>
            </p:txBody>
          </p:sp>
        </mc:Choice>
        <mc:Fallback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51880"/>
              </a:xfrm>
              <a:prstGeom prst="rect">
                <a:avLst/>
              </a:prstGeom>
              <a:blipFill>
                <a:blip r:embed="rId3"/>
                <a:stretch>
                  <a:fillRect l="-107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2857B4-A012-4D9F-8C22-788732976F56}"/>
                  </a:ext>
                </a:extLst>
              </p:cNvPr>
              <p:cNvSpPr txBox="1"/>
              <p:nvPr/>
            </p:nvSpPr>
            <p:spPr>
              <a:xfrm>
                <a:off x="4572000" y="2318121"/>
                <a:ext cx="3744368" cy="2189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2400" dirty="0">
                    <a:solidFill>
                      <a:srgbClr val="ADADAD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2400" dirty="0">
                    <a:solidFill>
                      <a:srgbClr val="ADADAD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2400" dirty="0">
                    <a:solidFill>
                      <a:srgbClr val="ADADAD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2400" dirty="0">
                    <a:solidFill>
                      <a:srgbClr val="ADADAD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DADAD"/>
                    </a:solidFill>
                  </a:rPr>
                  <a:t>	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𝑟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rgbClr val="ADADAD"/>
                            </a:solidFill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</a:rPr>
                          <m:t>𝑠</m:t>
                        </m:r>
                      </m:e>
                    </m:rad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2857B4-A012-4D9F-8C22-788732976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318121"/>
                <a:ext cx="3744368" cy="2189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7208A0-6FEE-4AB1-A01E-97300AC9C2F8}"/>
                  </a:ext>
                </a:extLst>
              </p:cNvPr>
              <p:cNvSpPr txBox="1"/>
              <p:nvPr/>
            </p:nvSpPr>
            <p:spPr>
              <a:xfrm>
                <a:off x="1297182" y="2318121"/>
                <a:ext cx="2509594" cy="2214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x[r, s, t] = r Cos[t]</a:t>
                </a:r>
              </a:p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y[r, s, t] = r Sin[t]</a:t>
                </a:r>
              </a:p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z[r, s, t] =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</a:t>
                </a:r>
              </a:p>
              <a:p>
                <a:pPr lvl="0">
                  <a:spcAft>
                    <a:spcPts val="1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𝑥𝑦𝑧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r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7208A0-6FEE-4AB1-A01E-97300AC9C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182" y="2318121"/>
                <a:ext cx="2509594" cy="2214389"/>
              </a:xfrm>
              <a:prstGeom prst="rect">
                <a:avLst/>
              </a:prstGeom>
              <a:blipFill>
                <a:blip r:embed="rId5"/>
                <a:stretch>
                  <a:fillRect l="-3893" t="-2198" r="-340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8008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Familiar Problem</a:t>
            </a:r>
            <a:endParaRPr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6522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Find the volume of the region bounded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-plane.</a:t>
                </a:r>
                <a:endParaRPr lang="en-US" dirty="0"/>
              </a:p>
            </p:txBody>
          </p:sp>
        </mc:Choice>
        <mc:Fallback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65229"/>
              </a:xfrm>
              <a:prstGeom prst="rect">
                <a:avLst/>
              </a:prstGeom>
              <a:blipFill>
                <a:blip r:embed="rId3"/>
                <a:stretch>
                  <a:fillRect l="-1073" b="-1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7208A0-6FEE-4AB1-A01E-97300AC9C2F8}"/>
                  </a:ext>
                </a:extLst>
              </p:cNvPr>
              <p:cNvSpPr txBox="1"/>
              <p:nvPr/>
            </p:nvSpPr>
            <p:spPr>
              <a:xfrm>
                <a:off x="482898" y="2531359"/>
                <a:ext cx="1893206" cy="1691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DADAD"/>
                        </a:solidFill>
                      </a:rPr>
                      <m:t>0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</a:rPr>
                      <m:t>≤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</a:rPr>
                      <m:t>𝑟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rgbClr val="ADADAD"/>
                            </a:solidFill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</a:rPr>
                          <m:t>𝑠</m:t>
                        </m:r>
                      </m:e>
                    </m:rad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</a:rPr>
                      <m:t>0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≤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𝑠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≤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1</m:t>
                    </m:r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</a:rPr>
                      <m:t>0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≤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𝑡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≤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2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</a:rPr>
                      <m:t>π</m:t>
                    </m:r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7208A0-6FEE-4AB1-A01E-97300AC9C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98" y="2531359"/>
                <a:ext cx="1893206" cy="1691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BC8396-69EA-4493-BEC1-070B1AC1D3F9}"/>
                  </a:ext>
                </a:extLst>
              </p:cNvPr>
              <p:cNvSpPr txBox="1"/>
              <p:nvPr/>
            </p:nvSpPr>
            <p:spPr>
              <a:xfrm>
                <a:off x="2649758" y="2122476"/>
                <a:ext cx="6287334" cy="2389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∭"/>
                        <m:supHide m:val="on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𝑥𝑦𝑧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nary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supHide m:val="on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𝑟𝑠𝑡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𝑥𝑦𝑧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400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endParaRPr lang="en-US" sz="24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p>
                      <m:e>
                        <m:nary>
                          <m:nary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ad>
                                  <m:radPr>
                                    <m:degHide m:val="on"/>
                                    <m:ctrlPr>
                                      <a:rPr lang="en-US" sz="24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4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rad>
                              </m:sup>
                              <m:e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nary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 </m:t>
                            </m:r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 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nary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BC8396-69EA-4493-BEC1-070B1AC1D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58" y="2122476"/>
                <a:ext cx="6287334" cy="23894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217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Spherical</a:t>
            </a:r>
            <a:r>
              <a:rPr lang="en" sz="3600" dirty="0"/>
              <a:t> Coordinates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308795" y="1277387"/>
                <a:ext cx="6526402" cy="640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New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sz="2400" dirty="0"/>
              </a:p>
            </p:txBody>
          </p:sp>
        </mc:Choice>
        <mc:Fallback xmlns=""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08795" y="1277387"/>
                <a:ext cx="6526402" cy="640800"/>
              </a:xfrm>
              <a:prstGeom prst="rect">
                <a:avLst/>
              </a:prstGeom>
              <a:blipFill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9D878D2-866A-46E1-9737-8EB48F197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067" y="2043149"/>
            <a:ext cx="4969866" cy="27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92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Comparison of Variables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1163" y="1344131"/>
                <a:ext cx="3930650" cy="272061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u="sng" dirty="0"/>
                  <a:t>Cylindrical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: all points are a fixed distance from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sz="2400" i="1" dirty="0"/>
                  <a:t>-axis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: height of the cylinder (distance)</a:t>
                </a:r>
                <a:endParaRPr sz="2400" dirty="0"/>
              </a:p>
            </p:txBody>
          </p:sp>
        </mc:Choice>
        <mc:Fallback xmlns=""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1163" y="1344131"/>
                <a:ext cx="3930650" cy="2720611"/>
              </a:xfrm>
              <a:prstGeom prst="rect">
                <a:avLst/>
              </a:prstGeom>
              <a:blipFill>
                <a:blip r:embed="rId3"/>
                <a:stretch>
                  <a:fillRect b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D338F72A-351B-494C-BC47-EFB5ACEC5F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2189" y="1344131"/>
                <a:ext cx="3930650" cy="2720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Cambria Math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9pPr>
              </a:lstStyle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:r>
                  <a:rPr lang="en-US" sz="2400" u="sng" dirty="0"/>
                  <a:t>Spherical</a:t>
                </a:r>
              </a:p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: all points are a fixed distance from the </a:t>
                </a:r>
                <a:r>
                  <a:rPr lang="en-US" sz="2400" i="1" dirty="0"/>
                  <a:t>origin</a:t>
                </a:r>
              </a:p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: angle between the positive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-axis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D338F72A-351B-494C-BC47-EFB5ACEC5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189" y="1344131"/>
                <a:ext cx="3930650" cy="2720611"/>
              </a:xfrm>
              <a:prstGeom prst="rect">
                <a:avLst/>
              </a:prstGeom>
              <a:blipFill>
                <a:blip r:embed="rId4"/>
                <a:stretch>
                  <a:fillRect b="-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564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Similarities?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1B679-3269-499F-A11E-EA8739A10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4867"/>
            <a:ext cx="4173534" cy="3047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29F27F-EC15-4199-8CB5-3E182AE6F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68" y="1314867"/>
            <a:ext cx="4173534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98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1D8B0-8C51-4DFC-A62E-4A2BB591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5" y="1314866"/>
            <a:ext cx="5418170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44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Similarities.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C4055-5DE1-4777-AFD2-3054F232C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4" y="1314865"/>
            <a:ext cx="5418171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03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Side View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E1732-DD8F-43A0-97C5-A62261682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5" y="1314866"/>
            <a:ext cx="5418170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1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mbria Math"/>
                <a:ea typeface="Cambria Math"/>
                <a:cs typeface="Cambria Math"/>
                <a:sym typeface="Cambria Math"/>
              </a:rPr>
              <a:t>Recall from Lesson 1...</a:t>
            </a:r>
            <a:endParaRPr sz="3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2676750" y="1337175"/>
            <a:ext cx="37905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{x[t], y[t]} = </a:t>
            </a:r>
            <a:r>
              <a:rPr lang="en" sz="2400" dirty="0">
                <a:solidFill>
                  <a:srgbClr val="ADADAD"/>
                </a:solidFill>
              </a:rPr>
              <a:t>{Cos[t], Sin[t]}</a:t>
            </a:r>
            <a:endParaRPr sz="2400" dirty="0">
              <a:solidFill>
                <a:srgbClr val="ADADAD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5BC58-1A2F-4055-B876-0B87EE61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3" y="1977975"/>
            <a:ext cx="5085733" cy="28607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Side View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4C11BE-2DF8-4913-8927-AB5297C07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4" y="1314866"/>
            <a:ext cx="5418172" cy="304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56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Trigonometry</a:t>
            </a:r>
            <a:endParaRPr sz="36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03C82-F110-4D59-8CD3-76CDB66C1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16" t="3724" r="26348" b="38680"/>
          <a:stretch/>
        </p:blipFill>
        <p:spPr>
          <a:xfrm>
            <a:off x="311700" y="1152425"/>
            <a:ext cx="2897577" cy="2976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81;p17">
                <a:extLst>
                  <a:ext uri="{FF2B5EF4-FFF2-40B4-BE49-F238E27FC236}">
                    <a16:creationId xmlns:a16="http://schemas.microsoft.com/office/drawing/2014/main" id="{C139F946-D51D-4CF9-84FE-EA3278CDA36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524111" y="1152425"/>
                <a:ext cx="5308189" cy="141932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spcAft>
                    <a:spcPts val="1600"/>
                  </a:spcAft>
                  <a:buNone/>
                </a:pPr>
                <a:r>
                  <a:rPr lang="en-US" sz="2400" dirty="0"/>
                  <a:t>We want to 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(cylindrical params)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E250C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E250C3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rgbClr val="E250C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(spherical params):</a:t>
                </a:r>
              </a:p>
              <a:p>
                <a:pPr marL="0" lvl="0" indent="0">
                  <a:spcAft>
                    <a:spcPts val="1600"/>
                  </a:spcAft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4" name="Google Shape;81;p17">
                <a:extLst>
                  <a:ext uri="{FF2B5EF4-FFF2-40B4-BE49-F238E27FC236}">
                    <a16:creationId xmlns:a16="http://schemas.microsoft.com/office/drawing/2014/main" id="{C139F946-D51D-4CF9-84FE-EA3278CDA36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24111" y="1152425"/>
                <a:ext cx="5308189" cy="1419325"/>
              </a:xfrm>
              <a:prstGeom prst="rect">
                <a:avLst/>
              </a:prstGeom>
              <a:blipFill>
                <a:blip r:embed="rId4"/>
                <a:stretch>
                  <a:fillRect l="-1722" r="-1033" b="-6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8D2AF84D-8A62-404E-8F40-9FFD3CC0CF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4110" y="2569487"/>
                <a:ext cx="2649759" cy="19824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Cambria Math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9pPr>
              </a:lstStyle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</p:txBody>
          </p:sp>
        </mc:Choice>
        <mc:Fallback xmlns="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8D2AF84D-8A62-404E-8F40-9FFD3CC0C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110" y="2569487"/>
                <a:ext cx="2649759" cy="19824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81;p17">
                <a:extLst>
                  <a:ext uri="{FF2B5EF4-FFF2-40B4-BE49-F238E27FC236}">
                    <a16:creationId xmlns:a16="http://schemas.microsoft.com/office/drawing/2014/main" id="{8F90437B-E76E-4B9E-8C9C-3EAF06613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3869" y="2640828"/>
                <a:ext cx="2649759" cy="19824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Cambria Math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9pPr>
              </a:lstStyle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</p:txBody>
          </p:sp>
        </mc:Choice>
        <mc:Fallback xmlns="">
          <p:sp>
            <p:nvSpPr>
              <p:cNvPr id="7" name="Google Shape;81;p17">
                <a:extLst>
                  <a:ext uri="{FF2B5EF4-FFF2-40B4-BE49-F238E27FC236}">
                    <a16:creationId xmlns:a16="http://schemas.microsoft.com/office/drawing/2014/main" id="{8F90437B-E76E-4B9E-8C9C-3EAF06613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869" y="2640828"/>
                <a:ext cx="2649759" cy="19824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616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Substitution</a:t>
            </a:r>
            <a:endParaRPr sz="36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B40EE-CF13-4938-8016-95C3BDEBA50B}"/>
                  </a:ext>
                </a:extLst>
              </p:cNvPr>
              <p:cNvSpPr txBox="1"/>
              <p:nvPr/>
            </p:nvSpPr>
            <p:spPr>
              <a:xfrm>
                <a:off x="945774" y="1728857"/>
                <a:ext cx="3472714" cy="1951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t]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Cos[t]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t]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Sin[t]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t]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B40EE-CF13-4938-8016-95C3BDEBA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74" y="1728857"/>
                <a:ext cx="3472714" cy="1951368"/>
              </a:xfrm>
              <a:prstGeom prst="rect">
                <a:avLst/>
              </a:prstGeom>
              <a:blipFill>
                <a:blip r:embed="rId3"/>
                <a:stretch>
                  <a:fillRect l="-3509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4D182A-6059-4527-8A26-C6EA741D9400}"/>
                  </a:ext>
                </a:extLst>
              </p:cNvPr>
              <p:cNvSpPr txBox="1"/>
              <p:nvPr/>
            </p:nvSpPr>
            <p:spPr>
              <a:xfrm>
                <a:off x="5433006" y="2052023"/>
                <a:ext cx="2484894" cy="1305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Sin[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Cos[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4D182A-6059-4527-8A26-C6EA741D9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06" y="2052023"/>
                <a:ext cx="2484894" cy="1305037"/>
              </a:xfrm>
              <a:prstGeom prst="rect">
                <a:avLst/>
              </a:prstGeom>
              <a:blipFill>
                <a:blip r:embed="rId4"/>
                <a:stretch>
                  <a:fillRect r="-5147" b="-12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774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Substitution</a:t>
            </a:r>
            <a:endParaRPr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4758F6-C6BA-4E67-904D-BFB1410D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91" y="1212494"/>
            <a:ext cx="6462218" cy="3634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1CDF46-D239-4A54-A87C-FE1597AC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1" y="1212494"/>
            <a:ext cx="2044431" cy="11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Spherical Coordinates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B40EE-CF13-4938-8016-95C3BDEBA50B}"/>
              </a:ext>
            </a:extLst>
          </p:cNvPr>
          <p:cNvSpPr txBox="1"/>
          <p:nvPr/>
        </p:nvSpPr>
        <p:spPr>
          <a:xfrm>
            <a:off x="2378608" y="1463241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Cos[t]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Sin[t]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Cos[s]</a:t>
            </a:r>
          </a:p>
        </p:txBody>
      </p:sp>
    </p:spTree>
    <p:extLst>
      <p:ext uri="{BB962C8B-B14F-4D97-AF65-F5344CB8AC3E}">
        <p14:creationId xmlns:p14="http://schemas.microsoft.com/office/powerpoint/2010/main" val="2577044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Conceptually—Circular Cross Sections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B40EE-CF13-4938-8016-95C3BDEBA50B}"/>
              </a:ext>
            </a:extLst>
          </p:cNvPr>
          <p:cNvSpPr txBox="1"/>
          <p:nvPr/>
        </p:nvSpPr>
        <p:spPr>
          <a:xfrm>
            <a:off x="2378608" y="1463241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Cos[t]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Sin[t]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Cos[s]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69B09-30F5-4C12-8859-49098FB1B14C}"/>
              </a:ext>
            </a:extLst>
          </p:cNvPr>
          <p:cNvSpPr txBox="1"/>
          <p:nvPr/>
        </p:nvSpPr>
        <p:spPr>
          <a:xfrm>
            <a:off x="2378608" y="1463240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Cos[t]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Sin[t]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Cos[s]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7E257-47EF-4808-B5B0-06F79A001953}"/>
              </a:ext>
            </a:extLst>
          </p:cNvPr>
          <p:cNvSpPr txBox="1"/>
          <p:nvPr/>
        </p:nvSpPr>
        <p:spPr>
          <a:xfrm>
            <a:off x="2378608" y="1463240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Cos[t]</a:t>
            </a: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Sin[t]</a:t>
            </a: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Cos[s]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FE2E0-AD19-4569-B308-706641707F1B}"/>
              </a:ext>
            </a:extLst>
          </p:cNvPr>
          <p:cNvSpPr txBox="1"/>
          <p:nvPr/>
        </p:nvSpPr>
        <p:spPr>
          <a:xfrm>
            <a:off x="2378608" y="1463240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Cos[t]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Sin[t]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Cos[s]</a:t>
            </a:r>
          </a:p>
        </p:txBody>
      </p:sp>
    </p:spTree>
    <p:extLst>
      <p:ext uri="{BB962C8B-B14F-4D97-AF65-F5344CB8AC3E}">
        <p14:creationId xmlns:p14="http://schemas.microsoft.com/office/powerpoint/2010/main" val="324075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5" grpId="0"/>
      <p:bldP spid="5" grpId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Bounds</a:t>
            </a:r>
            <a:endParaRPr sz="3600"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610715" y="1441682"/>
            <a:ext cx="4385115" cy="2717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1600"/>
              </a:spcAft>
              <a:buNone/>
            </a:pPr>
            <a:r>
              <a:rPr lang="en" sz="3200" dirty="0"/>
              <a:t>x[r, s, t] = </a:t>
            </a:r>
            <a:r>
              <a:rPr lang="en" sz="3200" dirty="0">
                <a:solidFill>
                  <a:srgbClr val="E250C3"/>
                </a:solidFill>
              </a:rPr>
              <a:t>r</a:t>
            </a:r>
            <a:r>
              <a:rPr lang="en" sz="3200" dirty="0"/>
              <a:t> Cos[t] </a:t>
            </a:r>
            <a:r>
              <a:rPr lang="en-US" sz="3200" dirty="0"/>
              <a:t>Sin[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-US" sz="3200" dirty="0"/>
              <a:t>]</a:t>
            </a:r>
          </a:p>
          <a:p>
            <a:pPr marL="0" lvl="0" indent="0">
              <a:lnSpc>
                <a:spcPct val="150000"/>
              </a:lnSpc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y[r, s, t] = </a:t>
            </a:r>
            <a:r>
              <a:rPr lang="en" sz="3200" dirty="0">
                <a:solidFill>
                  <a:srgbClr val="E250C3"/>
                </a:solidFill>
              </a:rPr>
              <a:t>r</a:t>
            </a:r>
            <a:r>
              <a:rPr lang="en" sz="3200" dirty="0"/>
              <a:t> Sin[t] </a:t>
            </a:r>
            <a:r>
              <a:rPr lang="en-US" sz="3200" dirty="0"/>
              <a:t>Sin[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-US" sz="3200" dirty="0"/>
              <a:t>]</a:t>
            </a:r>
          </a:p>
          <a:p>
            <a:pPr marL="0" lvl="0" indent="0">
              <a:lnSpc>
                <a:spcPct val="150000"/>
              </a:lnSpc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z</a:t>
            </a:r>
            <a:r>
              <a:rPr lang="en" sz="3200" dirty="0">
                <a:solidFill>
                  <a:srgbClr val="ADADAD"/>
                </a:solidFill>
              </a:rPr>
              <a:t>[</a:t>
            </a:r>
            <a:r>
              <a:rPr lang="en-US" sz="3200" dirty="0">
                <a:solidFill>
                  <a:srgbClr val="ADADAD"/>
                </a:solidFill>
              </a:rPr>
              <a:t>r, s, t</a:t>
            </a:r>
            <a:r>
              <a:rPr lang="en" sz="3200" dirty="0">
                <a:solidFill>
                  <a:srgbClr val="ADADAD"/>
                </a:solidFill>
              </a:rPr>
              <a:t>] = </a:t>
            </a:r>
            <a:r>
              <a:rPr lang="en" sz="3200" dirty="0">
                <a:solidFill>
                  <a:srgbClr val="E250C3"/>
                </a:solidFill>
              </a:rPr>
              <a:t>r</a:t>
            </a:r>
            <a:r>
              <a:rPr lang="en" sz="3200" dirty="0">
                <a:solidFill>
                  <a:srgbClr val="ADADAD"/>
                </a:solidFill>
              </a:rPr>
              <a:t> Cos[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" sz="3200" dirty="0">
                <a:solidFill>
                  <a:srgbClr val="ADADAD"/>
                </a:solidFill>
              </a:rPr>
              <a:t>]</a:t>
            </a:r>
            <a:endParaRPr lang="e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9EDC2D-4413-4225-9271-694BED3D690D}"/>
                  </a:ext>
                </a:extLst>
              </p:cNvPr>
              <p:cNvSpPr/>
              <p:nvPr/>
            </p:nvSpPr>
            <p:spPr>
              <a:xfrm>
                <a:off x="5486400" y="1501752"/>
                <a:ext cx="3046885" cy="1980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E250C3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rgbClr val="ADADAD"/>
                  </a:solidFill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ar-AE" sz="3200" dirty="0">
                  <a:solidFill>
                    <a:srgbClr val="ADADAD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9EDC2D-4413-4225-9271-694BED3D6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501752"/>
                <a:ext cx="3046885" cy="1980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A9D2AE-5B7D-4EC8-B0D1-D1C25AB52280}"/>
                  </a:ext>
                </a:extLst>
              </p:cNvPr>
              <p:cNvSpPr txBox="1"/>
              <p:nvPr/>
            </p:nvSpPr>
            <p:spPr>
              <a:xfrm>
                <a:off x="5715000" y="3511296"/>
                <a:ext cx="24762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ar-AE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ar-AE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A9D2AE-5B7D-4EC8-B0D1-D1C25AB52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511296"/>
                <a:ext cx="247622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84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0" name="Google Shape;80;p1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dirty="0"/>
                  <a:t>Bounds for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sz="3600" dirty="0"/>
              </a:p>
            </p:txBody>
          </p:sp>
        </mc:Choice>
        <mc:Fallback xmlns="">
          <p:sp>
            <p:nvSpPr>
              <p:cNvPr id="80" name="Google Shape;80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 l="-2146" t="-689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258230-2960-4B55-B52E-F361CF6D2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1" y="1212494"/>
            <a:ext cx="6462218" cy="36349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CAC107-132F-48FB-A2A3-D1B6598E2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320" y="1212494"/>
            <a:ext cx="1068586" cy="93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61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0" name="Google Shape;80;p1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dirty="0"/>
                  <a:t>Bounds for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sz="3600" dirty="0"/>
              </a:p>
            </p:txBody>
          </p:sp>
        </mc:Choice>
        <mc:Fallback xmlns="">
          <p:sp>
            <p:nvSpPr>
              <p:cNvPr id="80" name="Google Shape;80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 l="-2146" t="-689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8E747-66D3-48CF-BFEE-E46D49CA5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0" y="1212492"/>
            <a:ext cx="6462219" cy="3634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CCC1A5-3FD5-4C7B-86E8-316022052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123" y="1302057"/>
            <a:ext cx="864680" cy="7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91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0" name="Google Shape;80;p1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dirty="0"/>
                  <a:t>If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3600" dirty="0"/>
                  <a:t> goes from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dirty="0"/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sz="3600" dirty="0"/>
              </a:p>
            </p:txBody>
          </p:sp>
        </mc:Choice>
        <mc:Fallback xmlns="">
          <p:sp>
            <p:nvSpPr>
              <p:cNvPr id="80" name="Google Shape;80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 l="-2146" t="-689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77F2C-31A1-4C9C-A292-84C957B32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0" y="1212491"/>
            <a:ext cx="6462220" cy="3634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3DA75B-A307-498E-B5EC-50A45C630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192" y="1278252"/>
            <a:ext cx="883704" cy="83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3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mbria Math"/>
                <a:ea typeface="Cambria Math"/>
                <a:cs typeface="Cambria Math"/>
                <a:sym typeface="Cambria Math"/>
              </a:rPr>
              <a:t>Recall from Lesson 1...</a:t>
            </a:r>
            <a:endParaRPr sz="3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2247000" y="1337175"/>
            <a:ext cx="4650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{x[t], y[t]} = {</a:t>
            </a:r>
            <a:r>
              <a:rPr lang="en" sz="2400" dirty="0">
                <a:solidFill>
                  <a:srgbClr val="4A86E8"/>
                </a:solidFill>
              </a:rPr>
              <a:t>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Cos[t], </a:t>
            </a:r>
            <a:r>
              <a:rPr lang="en" sz="2400" dirty="0">
                <a:solidFill>
                  <a:srgbClr val="4A86E8"/>
                </a:solidFill>
              </a:rPr>
              <a:t>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Sin[t]}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A154E-3DC3-4F9F-95BF-360E2224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3" y="1977975"/>
            <a:ext cx="5085733" cy="28607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sz="3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527193" y="1198255"/>
            <a:ext cx="8089614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{x[r, s, t], y[r, s, t], z[r, s, t]} = {</a:t>
            </a:r>
            <a:r>
              <a:rPr lang="en" sz="2000" dirty="0">
                <a:solidFill>
                  <a:srgbClr val="E250C3"/>
                </a:solidFill>
              </a:rPr>
              <a:t>r</a:t>
            </a:r>
            <a:r>
              <a:rPr lang="en" sz="2000" dirty="0"/>
              <a:t> Cos[t] </a:t>
            </a:r>
            <a:r>
              <a:rPr lang="en-US" sz="2000" dirty="0"/>
              <a:t>Sin[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/>
              <a:t>, </a:t>
            </a:r>
            <a:r>
              <a:rPr lang="en" sz="2000" dirty="0">
                <a:solidFill>
                  <a:srgbClr val="E250C3"/>
                </a:solidFill>
              </a:rPr>
              <a:t>r</a:t>
            </a:r>
            <a:r>
              <a:rPr lang="en" sz="2000" dirty="0"/>
              <a:t> Sin[t] </a:t>
            </a:r>
            <a:r>
              <a:rPr lang="en-US" sz="2000" dirty="0"/>
              <a:t>Sin[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/>
              <a:t>, </a:t>
            </a:r>
            <a:r>
              <a:rPr lang="en-US" sz="2000" dirty="0">
                <a:solidFill>
                  <a:srgbClr val="E250C3"/>
                </a:solidFill>
              </a:rPr>
              <a:t>r</a:t>
            </a:r>
            <a:r>
              <a:rPr lang="en-US" sz="2000" dirty="0"/>
              <a:t> Cos[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>
                <a:solidFill>
                  <a:srgbClr val="ADADAD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/>
              <p:nvPr/>
            </p:nvSpPr>
            <p:spPr>
              <a:xfrm>
                <a:off x="758975" y="1818514"/>
                <a:ext cx="3197063" cy="1936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75" y="1818514"/>
                <a:ext cx="3197063" cy="1936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/>
              <p:nvPr/>
            </p:nvSpPr>
            <p:spPr>
              <a:xfrm>
                <a:off x="3862597" y="2335611"/>
                <a:ext cx="4654093" cy="902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597" y="2335611"/>
                <a:ext cx="4654093" cy="902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/>
              <p:nvPr/>
            </p:nvSpPr>
            <p:spPr>
              <a:xfrm>
                <a:off x="0" y="4089948"/>
                <a:ext cx="9144000" cy="47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sz="15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89948"/>
                <a:ext cx="9144000" cy="474232"/>
              </a:xfrm>
              <a:prstGeom prst="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807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/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82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Adding a Height</a:t>
            </a:r>
            <a:endParaRPr sz="360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1424100" y="1337175"/>
            <a:ext cx="62958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{x[s, t], y[s, t], z[s, t]} = {1.5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Cos[t], 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Sin[t],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267AE-BD6E-404B-83A8-B33E65398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1" y="1977975"/>
            <a:ext cx="5085738" cy="28607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Cylindrical Coordinates</a:t>
            </a:r>
            <a:endParaRPr sz="360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308795" y="1277387"/>
            <a:ext cx="6526402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{x[r, s, t], y[r, s, t], z[r, s, </a:t>
            </a:r>
            <a:r>
              <a:rPr lang="en" sz="2400" dirty="0">
                <a:solidFill>
                  <a:srgbClr val="ADADAD"/>
                </a:solidFill>
              </a:rPr>
              <a:t>t</a:t>
            </a:r>
            <a:r>
              <a:rPr lang="en" sz="2400" dirty="0"/>
              <a:t>]} = {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Cos[t]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Sin[t]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3D519-8A21-4468-8755-CF872E56F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067" y="2043149"/>
            <a:ext cx="4969866" cy="2795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Bounds</a:t>
            </a:r>
            <a:endParaRPr sz="3600"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1116457" y="1441682"/>
            <a:ext cx="3675800" cy="2717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/>
              <a:t>x[r, s, t] = </a:t>
            </a:r>
            <a:r>
              <a:rPr lang="en" sz="3200" dirty="0">
                <a:solidFill>
                  <a:srgbClr val="4A86E8"/>
                </a:solidFill>
              </a:rPr>
              <a:t>r</a:t>
            </a:r>
            <a:r>
              <a:rPr lang="en" sz="3200" dirty="0"/>
              <a:t> Cos[t]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y[r, s, t] = </a:t>
            </a:r>
            <a:r>
              <a:rPr lang="en" sz="3200" dirty="0">
                <a:solidFill>
                  <a:srgbClr val="4A86E8"/>
                </a:solidFill>
              </a:rPr>
              <a:t>r</a:t>
            </a:r>
            <a:r>
              <a:rPr lang="en" sz="3200" dirty="0"/>
              <a:t> Sin[t]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z</a:t>
            </a:r>
            <a:r>
              <a:rPr lang="en" sz="3200" dirty="0">
                <a:solidFill>
                  <a:srgbClr val="ADADAD"/>
                </a:solidFill>
              </a:rPr>
              <a:t>[</a:t>
            </a:r>
            <a:r>
              <a:rPr lang="en-US" sz="3200" dirty="0">
                <a:solidFill>
                  <a:srgbClr val="ADADAD"/>
                </a:solidFill>
              </a:rPr>
              <a:t>r, s, t</a:t>
            </a:r>
            <a:r>
              <a:rPr lang="en" sz="3200" dirty="0">
                <a:solidFill>
                  <a:srgbClr val="ADADAD"/>
                </a:solidFill>
              </a:rPr>
              <a:t>] = </a:t>
            </a:r>
            <a:r>
              <a:rPr lang="en" sz="3200" dirty="0">
                <a:solidFill>
                  <a:srgbClr val="00B050"/>
                </a:solidFill>
              </a:rPr>
              <a:t>s</a:t>
            </a:r>
            <a:endParaRPr lang="e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8B1A7-7BBD-4F57-AD7B-35875AC518A6}"/>
                  </a:ext>
                </a:extLst>
              </p:cNvPr>
              <p:cNvSpPr/>
              <p:nvPr/>
            </p:nvSpPr>
            <p:spPr>
              <a:xfrm>
                <a:off x="5109295" y="1501752"/>
                <a:ext cx="3046885" cy="29238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>
                          <a:solidFill>
                            <a:srgbClr val="4A86E8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rgbClr val="ADADAD"/>
                  </a:solidFill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ar-AE" sz="3200" dirty="0">
                  <a:solidFill>
                    <a:srgbClr val="ADADAD"/>
                  </a:solidFill>
                </a:endParaRPr>
              </a:p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ar-AE" sz="3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8B1A7-7BBD-4F57-AD7B-35875AC51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295" y="1501752"/>
                <a:ext cx="3046885" cy="2923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Putting it All Together</a:t>
            </a:r>
            <a:endParaRPr sz="3600"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308795" y="1277387"/>
            <a:ext cx="6526402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{x[r, s, t], y[r, s, t], z[r, s, </a:t>
            </a:r>
            <a:r>
              <a:rPr lang="en" sz="2400" dirty="0">
                <a:solidFill>
                  <a:srgbClr val="ADADAD"/>
                </a:solidFill>
              </a:rPr>
              <a:t>t</a:t>
            </a:r>
            <a:r>
              <a:rPr lang="en" sz="2400" dirty="0"/>
              <a:t>]} = {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Cos[t]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Sin[t]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0EBAB-744E-4F60-BE5F-1F1C5AC41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27" y="2043149"/>
            <a:ext cx="5085737" cy="28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527193" y="1198255"/>
            <a:ext cx="8089614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{x[r, s, t], y[r, s, t], z[r, s, t]} = {</a:t>
            </a:r>
            <a:r>
              <a:rPr lang="en" sz="2000" dirty="0">
                <a:solidFill>
                  <a:srgbClr val="4A86E8"/>
                </a:solidFill>
              </a:rPr>
              <a:t>r</a:t>
            </a:r>
            <a:r>
              <a:rPr lang="en" sz="2000" dirty="0"/>
              <a:t> Cos[t], </a:t>
            </a:r>
            <a:r>
              <a:rPr lang="en" sz="2000" dirty="0">
                <a:solidFill>
                  <a:srgbClr val="4A86E8"/>
                </a:solidFill>
              </a:rPr>
              <a:t>r</a:t>
            </a:r>
            <a:r>
              <a:rPr lang="en" sz="2000" dirty="0"/>
              <a:t> Sin[t], </a:t>
            </a:r>
            <a:r>
              <a:rPr lang="en" sz="2000" dirty="0">
                <a:solidFill>
                  <a:srgbClr val="00B050"/>
                </a:solidFill>
              </a:rPr>
              <a:t>s</a:t>
            </a:r>
            <a:r>
              <a:rPr lang="en" sz="2000" dirty="0">
                <a:solidFill>
                  <a:srgbClr val="ADADAD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/>
              <p:nvPr/>
            </p:nvSpPr>
            <p:spPr>
              <a:xfrm>
                <a:off x="1374937" y="1905655"/>
                <a:ext cx="3197063" cy="1936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937" y="1905655"/>
                <a:ext cx="3197063" cy="1936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/>
              <p:nvPr/>
            </p:nvSpPr>
            <p:spPr>
              <a:xfrm>
                <a:off x="4358420" y="2418649"/>
                <a:ext cx="3025438" cy="906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420" y="2418649"/>
                <a:ext cx="3025438" cy="906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/>
              <p:nvPr/>
            </p:nvSpPr>
            <p:spPr>
              <a:xfrm>
                <a:off x="0" y="4089948"/>
                <a:ext cx="9144000" cy="605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5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89948"/>
                <a:ext cx="9144000" cy="6056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051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/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006572"/>
      </p:ext>
    </p:extLst>
  </p:cSld>
  <p:clrMapOvr>
    <a:masterClrMapping/>
  </p:clrMapOvr>
</p:sld>
</file>

<file path=ppt/theme/theme1.xml><?xml version="1.0" encoding="utf-8"?>
<a:theme xmlns:a="http://schemas.openxmlformats.org/drawingml/2006/main" name="Spherical Coordinates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</TotalTime>
  <Words>1115</Words>
  <Application>Microsoft Office PowerPoint</Application>
  <PresentationFormat>On-screen Show (16:9)</PresentationFormat>
  <Paragraphs>115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Cambria Math</vt:lpstr>
      <vt:lpstr>Garamond</vt:lpstr>
      <vt:lpstr>Spherical Coordinates Dark</vt:lpstr>
      <vt:lpstr>Spherical/Cylindrical Coordinates</vt:lpstr>
      <vt:lpstr>Recall from Lesson 1...</vt:lpstr>
      <vt:lpstr>Recall from Lesson 1...</vt:lpstr>
      <vt:lpstr>Adding a Height</vt:lpstr>
      <vt:lpstr>Cylindrical Coordinates</vt:lpstr>
      <vt:lpstr>Bounds</vt:lpstr>
      <vt:lpstr>Putting it All Together</vt:lpstr>
      <vt:lpstr>|V_xyz [r,s,t]|</vt:lpstr>
      <vt:lpstr>〖|V〗_xyz [r,s,t]|</vt:lpstr>
      <vt:lpstr>A Familiar Problem</vt:lpstr>
      <vt:lpstr>A Familiar Problem</vt:lpstr>
      <vt:lpstr>A Familiar Problem</vt:lpstr>
      <vt:lpstr>A Familiar Problem</vt:lpstr>
      <vt:lpstr>Spherical Coordinates</vt:lpstr>
      <vt:lpstr>A Comparison of Variables</vt:lpstr>
      <vt:lpstr>Similarities?</vt:lpstr>
      <vt:lpstr>Similarities</vt:lpstr>
      <vt:lpstr>Similarities.</vt:lpstr>
      <vt:lpstr>Side View</vt:lpstr>
      <vt:lpstr>Side View</vt:lpstr>
      <vt:lpstr>Trigonometry</vt:lpstr>
      <vt:lpstr>Substitution</vt:lpstr>
      <vt:lpstr>Substitution</vt:lpstr>
      <vt:lpstr>Spherical Coordinates</vt:lpstr>
      <vt:lpstr>Conceptually—Circular Cross Sections</vt:lpstr>
      <vt:lpstr>Bounds</vt:lpstr>
      <vt:lpstr>Bounds for s</vt:lpstr>
      <vt:lpstr>Bounds for s</vt:lpstr>
      <vt:lpstr>If s goes from 0 to π</vt:lpstr>
      <vt:lpstr>V_xyz [r,s,t]</vt:lpstr>
      <vt:lpstr>V_xyz [r,s,t]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Spherical/Cylindrical Coordinates</dc:title>
  <cp:lastModifiedBy>Ethan</cp:lastModifiedBy>
  <cp:revision>167</cp:revision>
  <dcterms:modified xsi:type="dcterms:W3CDTF">2020-03-01T19:11:24Z</dcterms:modified>
</cp:coreProperties>
</file>